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1" r:id="rId3"/>
    <p:sldId id="262" r:id="rId4"/>
    <p:sldId id="258" r:id="rId5"/>
    <p:sldId id="256" r:id="rId6"/>
    <p:sldId id="259" r:id="rId7"/>
    <p:sldId id="263" r:id="rId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6E014-FD8E-7C7F-44EA-A84EE798ACB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5187E97-07E6-2E68-24D7-8E27ABA90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C229FAD-4C7E-57D7-9BB1-DD7ED1581A49}"/>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5" name="Marcador de pie de página 4">
            <a:extLst>
              <a:ext uri="{FF2B5EF4-FFF2-40B4-BE49-F238E27FC236}">
                <a16:creationId xmlns:a16="http://schemas.microsoft.com/office/drawing/2014/main" id="{C1BBB5EF-F7FF-5A14-F492-B479B30F166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E72535B-3E3E-166A-8AE3-B4AC541B6ACE}"/>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329567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DC06A5-B1F2-D263-CB1A-AAB16DD38D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FF42ED7-5363-40C3-F46B-DFF803EE846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E010EF-4DD8-DF63-5457-422DF0BAD1AB}"/>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5" name="Marcador de pie de página 4">
            <a:extLst>
              <a:ext uri="{FF2B5EF4-FFF2-40B4-BE49-F238E27FC236}">
                <a16:creationId xmlns:a16="http://schemas.microsoft.com/office/drawing/2014/main" id="{C1EA394D-AF24-54E7-444B-DA70A0B9AD8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20533C2-0E06-8CF4-C1B1-1091F0E6BE0F}"/>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17145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249A522-8543-817F-251C-D91CEF32136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A3BAA23-E954-A903-EDF0-B9240F08EF4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189BB89-2D3E-51DB-0C88-46FBA1E4AD93}"/>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5" name="Marcador de pie de página 4">
            <a:extLst>
              <a:ext uri="{FF2B5EF4-FFF2-40B4-BE49-F238E27FC236}">
                <a16:creationId xmlns:a16="http://schemas.microsoft.com/office/drawing/2014/main" id="{8EDAF739-47D4-A679-8A1F-B2F4DC256A5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ABC006D-BB27-CFEA-1C80-28B8EBB45738}"/>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4002893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88CA9-1AF2-A6D3-0A49-A9A55B8E52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5087651-8D12-D33A-E3FA-CF9EFF7DAE0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2FBD6C8-C096-7F7F-4C28-17CA112D608A}"/>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5" name="Marcador de pie de página 4">
            <a:extLst>
              <a:ext uri="{FF2B5EF4-FFF2-40B4-BE49-F238E27FC236}">
                <a16:creationId xmlns:a16="http://schemas.microsoft.com/office/drawing/2014/main" id="{77D6210A-BE6E-D14B-7991-C66502F5E0E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A406115-C6EC-62EF-5DA1-B6D4BA46AD69}"/>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2238339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308572-6736-45F2-12A5-F849D1FAD35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9AB0597-1741-3142-93C8-ECE1C7F8D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781AD2-2A3B-8F41-C6B5-441CC340AFFA}"/>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5" name="Marcador de pie de página 4">
            <a:extLst>
              <a:ext uri="{FF2B5EF4-FFF2-40B4-BE49-F238E27FC236}">
                <a16:creationId xmlns:a16="http://schemas.microsoft.com/office/drawing/2014/main" id="{0138A0F3-ED8B-4AAA-10FC-5C17CCC0A42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492710D-70CF-2FDE-EEAB-6953C89BA520}"/>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231117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8B0AE-375E-485F-2466-DA6FD219700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2CF43D8-292F-3FC8-1789-22C4D6C1738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1C95D23-F509-D4F9-E994-11105A54A14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C6AF0B7-0955-0883-CAA3-C16A94499D0C}"/>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6" name="Marcador de pie de página 5">
            <a:extLst>
              <a:ext uri="{FF2B5EF4-FFF2-40B4-BE49-F238E27FC236}">
                <a16:creationId xmlns:a16="http://schemas.microsoft.com/office/drawing/2014/main" id="{7DB67CB2-727D-1A41-71A3-5117E49831C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9BF73CB-4F5D-817E-CE12-053F217DFB96}"/>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141117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93A03D-5DC4-E4C9-062E-A4CCA46B4E0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C6671DC-85C5-F97C-B4C6-2A3E3B6119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B0D03C0-B282-C1C8-0915-3AE99619CE7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0F5F41C-160A-C2AA-17E3-804CEF904D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F9BC1FB-183A-F453-1920-C6BCE1E6C71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063496D-44EE-8548-423E-F06CB3084414}"/>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8" name="Marcador de pie de página 7">
            <a:extLst>
              <a:ext uri="{FF2B5EF4-FFF2-40B4-BE49-F238E27FC236}">
                <a16:creationId xmlns:a16="http://schemas.microsoft.com/office/drawing/2014/main" id="{B6A3E7E3-B994-E59C-1474-1F0C4C0E239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41E113C-F9B5-1D73-DD34-F77F6BAA42BC}"/>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937644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7056C-EB5F-1DB2-1FA4-FA3F9BA1268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BFCFE20-D8E2-56C4-81DD-552FF163AA4F}"/>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4" name="Marcador de pie de página 3">
            <a:extLst>
              <a:ext uri="{FF2B5EF4-FFF2-40B4-BE49-F238E27FC236}">
                <a16:creationId xmlns:a16="http://schemas.microsoft.com/office/drawing/2014/main" id="{B20DC649-4173-042C-C97B-543DB383171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8092D17-3E19-89C6-FF65-232A0F351BD6}"/>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2279636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94310E2-8B5A-7247-C61A-E2F8FEFED1F9}"/>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3" name="Marcador de pie de página 2">
            <a:extLst>
              <a:ext uri="{FF2B5EF4-FFF2-40B4-BE49-F238E27FC236}">
                <a16:creationId xmlns:a16="http://schemas.microsoft.com/office/drawing/2014/main" id="{A8A64AAF-7D3D-7087-E78A-6F596A2BCEA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A7CCF1A-BCC2-1DE7-F0C6-DFB43EA8E51C}"/>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259908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66220-D24D-0A50-CC0C-6B25607E334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C7F9D3F-D5D1-B2B7-5773-E46DD7088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891A3E3-F71B-BD18-298F-95E2E09886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5715107-8286-BCE6-EA30-875692EFC648}"/>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6" name="Marcador de pie de página 5">
            <a:extLst>
              <a:ext uri="{FF2B5EF4-FFF2-40B4-BE49-F238E27FC236}">
                <a16:creationId xmlns:a16="http://schemas.microsoft.com/office/drawing/2014/main" id="{701F7D60-CD08-2A74-975B-272AC385472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3ED0AA9-89DD-0E8A-5D2F-DB8B4FA94D3C}"/>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255580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B786D-4D48-B74E-062A-28977FEE4FB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F2A7E0A-4BA6-2BB2-46CC-4FFCEAEAEC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BEA0DEB-E7E2-124C-0918-AE35F0C0C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F69F839-E9CD-0B24-C07E-76EA0581EA28}"/>
              </a:ext>
            </a:extLst>
          </p:cNvPr>
          <p:cNvSpPr>
            <a:spLocks noGrp="1"/>
          </p:cNvSpPr>
          <p:nvPr>
            <p:ph type="dt" sz="half" idx="10"/>
          </p:nvPr>
        </p:nvSpPr>
        <p:spPr/>
        <p:txBody>
          <a:bodyPr/>
          <a:lstStyle/>
          <a:p>
            <a:fld id="{75D860C1-7D74-4F1C-9C7A-35ABA9B4C2FD}" type="datetimeFigureOut">
              <a:rPr lang="es-ES" smtClean="0"/>
              <a:t>19/06/2025</a:t>
            </a:fld>
            <a:endParaRPr lang="es-ES"/>
          </a:p>
        </p:txBody>
      </p:sp>
      <p:sp>
        <p:nvSpPr>
          <p:cNvPr id="6" name="Marcador de pie de página 5">
            <a:extLst>
              <a:ext uri="{FF2B5EF4-FFF2-40B4-BE49-F238E27FC236}">
                <a16:creationId xmlns:a16="http://schemas.microsoft.com/office/drawing/2014/main" id="{33F77774-1A13-43C5-E7B9-83E87935F2B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41D7F74-7D21-D2B8-6EC0-BE8E5DE2ECA2}"/>
              </a:ext>
            </a:extLst>
          </p:cNvPr>
          <p:cNvSpPr>
            <a:spLocks noGrp="1"/>
          </p:cNvSpPr>
          <p:nvPr>
            <p:ph type="sldNum" sz="quarter" idx="12"/>
          </p:nvPr>
        </p:nvSpPr>
        <p:spPr/>
        <p:txBody>
          <a:bodyPr/>
          <a:lstStyle/>
          <a:p>
            <a:fld id="{800700BA-6AD8-49FD-866C-2E50BDF472AB}" type="slidenum">
              <a:rPr lang="es-ES" smtClean="0"/>
              <a:t>‹Nº›</a:t>
            </a:fld>
            <a:endParaRPr lang="es-ES"/>
          </a:p>
        </p:txBody>
      </p:sp>
    </p:spTree>
    <p:extLst>
      <p:ext uri="{BB962C8B-B14F-4D97-AF65-F5344CB8AC3E}">
        <p14:creationId xmlns:p14="http://schemas.microsoft.com/office/powerpoint/2010/main" val="195585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alpha val="49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128C7EC-7604-43A2-F33C-87E88A9BDA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E096656-4535-25B9-1318-6BDA00043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5B0951-7BF3-5FA8-A32C-4A4CC6CD0A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860C1-7D74-4F1C-9C7A-35ABA9B4C2FD}" type="datetimeFigureOut">
              <a:rPr lang="es-ES" smtClean="0"/>
              <a:t>19/06/2025</a:t>
            </a:fld>
            <a:endParaRPr lang="es-ES"/>
          </a:p>
        </p:txBody>
      </p:sp>
      <p:sp>
        <p:nvSpPr>
          <p:cNvPr id="5" name="Marcador de pie de página 4">
            <a:extLst>
              <a:ext uri="{FF2B5EF4-FFF2-40B4-BE49-F238E27FC236}">
                <a16:creationId xmlns:a16="http://schemas.microsoft.com/office/drawing/2014/main" id="{AC76D28D-44B7-9C16-6025-EED7BF8DC4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C81AEB78-4C3A-B912-A230-6444ED0A58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700BA-6AD8-49FD-866C-2E50BDF472AB}" type="slidenum">
              <a:rPr lang="es-ES" smtClean="0"/>
              <a:t>‹Nº›</a:t>
            </a:fld>
            <a:endParaRPr lang="es-ES"/>
          </a:p>
        </p:txBody>
      </p:sp>
    </p:spTree>
    <p:extLst>
      <p:ext uri="{BB962C8B-B14F-4D97-AF65-F5344CB8AC3E}">
        <p14:creationId xmlns:p14="http://schemas.microsoft.com/office/powerpoint/2010/main" val="548535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538F7A4-9880-8007-E3EF-1C0E0FCB7B31}"/>
              </a:ext>
            </a:extLst>
          </p:cNvPr>
          <p:cNvSpPr txBox="1"/>
          <p:nvPr/>
        </p:nvSpPr>
        <p:spPr>
          <a:xfrm>
            <a:off x="3024555" y="2082018"/>
            <a:ext cx="5458264" cy="1569660"/>
          </a:xfrm>
          <a:prstGeom prst="rect">
            <a:avLst/>
          </a:prstGeom>
          <a:noFill/>
        </p:spPr>
        <p:txBody>
          <a:bodyPr wrap="square" rtlCol="0">
            <a:spAutoFit/>
          </a:bodyPr>
          <a:lstStyle/>
          <a:p>
            <a:r>
              <a:rPr lang="es-ES" sz="9600" b="1" dirty="0" err="1">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latin typeface="Bahnschrift" panose="020B0502040204020203" pitchFamily="34" charset="0"/>
              </a:rPr>
              <a:t>Analytika</a:t>
            </a:r>
            <a:endParaRPr lang="es-ES" sz="96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latin typeface="Bahnschrift" panose="020B0502040204020203" pitchFamily="34" charset="0"/>
            </a:endParaRPr>
          </a:p>
        </p:txBody>
      </p:sp>
      <p:sp>
        <p:nvSpPr>
          <p:cNvPr id="3" name="Rectangle 1">
            <a:extLst>
              <a:ext uri="{FF2B5EF4-FFF2-40B4-BE49-F238E27FC236}">
                <a16:creationId xmlns:a16="http://schemas.microsoft.com/office/drawing/2014/main" id="{C26A05AC-EB1F-93F9-8AED-F8ECA2D918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a:extLst>
              <a:ext uri="{FF2B5EF4-FFF2-40B4-BE49-F238E27FC236}">
                <a16:creationId xmlns:a16="http://schemas.microsoft.com/office/drawing/2014/main" id="{0C024465-8A58-131E-8FBF-82CAF1F34A0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787061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29B53-6CDD-C82B-E287-285AE1A7177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A0F6F737-379B-7175-C4ED-149EFDADE494}"/>
              </a:ext>
            </a:extLst>
          </p:cNvPr>
          <p:cNvSpPr txBox="1"/>
          <p:nvPr/>
        </p:nvSpPr>
        <p:spPr>
          <a:xfrm>
            <a:off x="312420" y="1481329"/>
            <a:ext cx="11879580" cy="1477328"/>
          </a:xfrm>
          <a:prstGeom prst="rect">
            <a:avLst/>
          </a:prstGeom>
          <a:noFill/>
        </p:spPr>
        <p:txBody>
          <a:bodyPr wrap="square">
            <a:spAutoFit/>
          </a:bodyPr>
          <a:lstStyle/>
          <a:p>
            <a:pPr algn="just"/>
            <a:r>
              <a:rPr lang="es-ES" dirty="0"/>
              <a:t>La tasa de bajas del 16% indica una rotación moderada, donde el salario no parece ser un factor determinante.</a:t>
            </a:r>
          </a:p>
          <a:p>
            <a:pPr algn="just"/>
            <a:endParaRPr lang="es-ES" dirty="0"/>
          </a:p>
          <a:p>
            <a:pPr algn="just"/>
            <a:r>
              <a:rPr lang="es-ES" dirty="0"/>
              <a:t>El promedio de edad de quienes se marchan es de 32 años, lo que sugiere que este grupo, en una etapa temprana o intermedia de su carrera profesional, podría estar buscando nuevas oportunidades o retos fuera de la empresa.</a:t>
            </a:r>
          </a:p>
          <a:p>
            <a:pPr algn="just"/>
            <a:endParaRPr lang="es-ES" dirty="0"/>
          </a:p>
        </p:txBody>
      </p:sp>
      <p:sp>
        <p:nvSpPr>
          <p:cNvPr id="7" name="CuadroTexto 6">
            <a:extLst>
              <a:ext uri="{FF2B5EF4-FFF2-40B4-BE49-F238E27FC236}">
                <a16:creationId xmlns:a16="http://schemas.microsoft.com/office/drawing/2014/main" id="{CFB4DB93-32EB-15D9-FB90-F638C29ED0B1}"/>
              </a:ext>
            </a:extLst>
          </p:cNvPr>
          <p:cNvSpPr txBox="1"/>
          <p:nvPr/>
        </p:nvSpPr>
        <p:spPr>
          <a:xfrm>
            <a:off x="4424289" y="740774"/>
            <a:ext cx="2750234" cy="523220"/>
          </a:xfrm>
          <a:prstGeom prst="rect">
            <a:avLst/>
          </a:prstGeom>
          <a:noFill/>
        </p:spPr>
        <p:txBody>
          <a:bodyPr wrap="square" rtlCol="0">
            <a:spAutoFit/>
          </a:bodyPr>
          <a:lstStyle>
            <a:defPPr>
              <a:defRPr lang="es-ES"/>
            </a:defPPr>
            <a:lvl1pPr>
              <a:defRPr sz="2400" b="1"/>
            </a:lvl1pPr>
          </a:lstStyle>
          <a:p>
            <a:r>
              <a:rPr lang="es-ES" sz="2800" dirty="0">
                <a:ln w="22225">
                  <a:solidFill>
                    <a:schemeClr val="accent2"/>
                  </a:solidFill>
                  <a:prstDash val="solid"/>
                </a:ln>
                <a:solidFill>
                  <a:schemeClr val="accent2">
                    <a:lumMod val="40000"/>
                    <a:lumOff val="60000"/>
                  </a:schemeClr>
                </a:solidFill>
                <a:latin typeface="Bahnschrift" panose="020B0502040204020203" pitchFamily="34" charset="0"/>
              </a:rPr>
              <a:t>CONCLUSIONES</a:t>
            </a:r>
          </a:p>
        </p:txBody>
      </p:sp>
      <p:sp>
        <p:nvSpPr>
          <p:cNvPr id="3" name="CuadroTexto 2">
            <a:extLst>
              <a:ext uri="{FF2B5EF4-FFF2-40B4-BE49-F238E27FC236}">
                <a16:creationId xmlns:a16="http://schemas.microsoft.com/office/drawing/2014/main" id="{74B36FAF-AF0F-83F1-10B3-115DC8903391}"/>
              </a:ext>
            </a:extLst>
          </p:cNvPr>
          <p:cNvSpPr txBox="1"/>
          <p:nvPr/>
        </p:nvSpPr>
        <p:spPr>
          <a:xfrm>
            <a:off x="312419" y="4929555"/>
            <a:ext cx="5947703" cy="1477328"/>
          </a:xfrm>
          <a:prstGeom prst="rect">
            <a:avLst/>
          </a:prstGeom>
          <a:noFill/>
        </p:spPr>
        <p:txBody>
          <a:bodyPr wrap="square">
            <a:spAutoFit/>
          </a:bodyPr>
          <a:lstStyle/>
          <a:p>
            <a:pPr algn="just"/>
            <a:r>
              <a:rPr lang="es-ES" dirty="0"/>
              <a:t>Aunque el nivel de satisfacción general es medio-alto y la empresa ofrece teletrabajo—dos factores claramente positivos—la realización de horas extras, tanto por parte de empleados activos como de los que se van, podría estar afectando la retención.</a:t>
            </a:r>
          </a:p>
        </p:txBody>
      </p:sp>
      <p:pic>
        <p:nvPicPr>
          <p:cNvPr id="4" name="Imagen 3">
            <a:extLst>
              <a:ext uri="{FF2B5EF4-FFF2-40B4-BE49-F238E27FC236}">
                <a16:creationId xmlns:a16="http://schemas.microsoft.com/office/drawing/2014/main" id="{CBDCEF8F-67AF-65CF-0B96-BF3491B167EE}"/>
              </a:ext>
            </a:extLst>
          </p:cNvPr>
          <p:cNvPicPr>
            <a:picLocks noChangeAspect="1"/>
          </p:cNvPicPr>
          <p:nvPr/>
        </p:nvPicPr>
        <p:blipFill>
          <a:blip r:embed="rId2"/>
          <a:stretch>
            <a:fillRect/>
          </a:stretch>
        </p:blipFill>
        <p:spPr>
          <a:xfrm>
            <a:off x="6479638" y="3079874"/>
            <a:ext cx="5516475" cy="3327009"/>
          </a:xfrm>
          <a:prstGeom prst="rect">
            <a:avLst/>
          </a:prstGeom>
        </p:spPr>
      </p:pic>
      <p:pic>
        <p:nvPicPr>
          <p:cNvPr id="8" name="Imagen 7">
            <a:extLst>
              <a:ext uri="{FF2B5EF4-FFF2-40B4-BE49-F238E27FC236}">
                <a16:creationId xmlns:a16="http://schemas.microsoft.com/office/drawing/2014/main" id="{5161A208-468F-7D70-82FF-B9A54C130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488008">
            <a:off x="2254185" y="300376"/>
            <a:ext cx="1233219" cy="918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uadroTexto 9">
            <a:extLst>
              <a:ext uri="{FF2B5EF4-FFF2-40B4-BE49-F238E27FC236}">
                <a16:creationId xmlns:a16="http://schemas.microsoft.com/office/drawing/2014/main" id="{CB3468D1-818A-DB23-DFF5-D17226A33569}"/>
              </a:ext>
            </a:extLst>
          </p:cNvPr>
          <p:cNvSpPr txBox="1"/>
          <p:nvPr/>
        </p:nvSpPr>
        <p:spPr>
          <a:xfrm>
            <a:off x="312420" y="2942886"/>
            <a:ext cx="6046177" cy="1754326"/>
          </a:xfrm>
          <a:prstGeom prst="rect">
            <a:avLst/>
          </a:prstGeom>
          <a:noFill/>
        </p:spPr>
        <p:txBody>
          <a:bodyPr wrap="square">
            <a:spAutoFit/>
          </a:bodyPr>
          <a:lstStyle/>
          <a:p>
            <a:pPr algn="just"/>
            <a:r>
              <a:rPr lang="es-ES" dirty="0"/>
              <a:t>Sumado a esto, vemos que el 55% de la plantilla trabaja a tiempo parcial, frente al 24% con jornada completa. (Existe un 22% de registros sin datos en esta variable, que no se han imputado para evitar suposiciones). Esta distribución, junto con los resultados salariales por tipo de jornada, revela una brecha significativa entre los empleados </a:t>
            </a:r>
            <a:r>
              <a:rPr lang="es-ES" dirty="0" err="1"/>
              <a:t>part</a:t>
            </a:r>
            <a:r>
              <a:rPr lang="es-ES" dirty="0"/>
              <a:t>-time y full-time.</a:t>
            </a:r>
          </a:p>
        </p:txBody>
      </p:sp>
      <p:pic>
        <p:nvPicPr>
          <p:cNvPr id="11" name="Imagen 10">
            <a:extLst>
              <a:ext uri="{FF2B5EF4-FFF2-40B4-BE49-F238E27FC236}">
                <a16:creationId xmlns:a16="http://schemas.microsoft.com/office/drawing/2014/main" id="{010B7B8D-265E-2E91-34F7-6A800A077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206452">
            <a:off x="7717230" y="281425"/>
            <a:ext cx="1233219" cy="918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206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7A1E-9E51-809D-6E12-0053439339E3}"/>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A2C9FA2-DC37-C1A8-A9BB-EC57179E8F59}"/>
              </a:ext>
            </a:extLst>
          </p:cNvPr>
          <p:cNvSpPr txBox="1"/>
          <p:nvPr/>
        </p:nvSpPr>
        <p:spPr>
          <a:xfrm>
            <a:off x="256149" y="1369954"/>
            <a:ext cx="11349698" cy="1477328"/>
          </a:xfrm>
          <a:prstGeom prst="rect">
            <a:avLst/>
          </a:prstGeom>
          <a:noFill/>
        </p:spPr>
        <p:txBody>
          <a:bodyPr wrap="square">
            <a:spAutoFit/>
          </a:bodyPr>
          <a:lstStyle/>
          <a:p>
            <a:pPr algn="just"/>
            <a:endParaRPr lang="es-ES" dirty="0"/>
          </a:p>
          <a:p>
            <a:pPr algn="just"/>
            <a:r>
              <a:rPr lang="es-ES" dirty="0"/>
              <a:t>Se recomienda, en primer lugar, </a:t>
            </a:r>
            <a:r>
              <a:rPr lang="es-ES" b="1" dirty="0"/>
              <a:t>enfocar los esfuerzos en mejorar la calidad y consistencia de los datos </a:t>
            </a:r>
            <a:r>
              <a:rPr lang="es-ES" dirty="0"/>
              <a:t>para posibilitar un análisis más exhaustivo y fiable en el futuro. Mientras tanto, los factores positivos y las ventajas que ofrece la empresa, junto con una tasa de abandono que, según la muestra facilitada, no resulta alarmante, os proporciona un posicionamiento sólido.</a:t>
            </a:r>
          </a:p>
        </p:txBody>
      </p:sp>
      <p:sp>
        <p:nvSpPr>
          <p:cNvPr id="4" name="CuadroTexto 3">
            <a:extLst>
              <a:ext uri="{FF2B5EF4-FFF2-40B4-BE49-F238E27FC236}">
                <a16:creationId xmlns:a16="http://schemas.microsoft.com/office/drawing/2014/main" id="{306280E9-6E73-66F8-8C3F-F61BF9F54202}"/>
              </a:ext>
            </a:extLst>
          </p:cNvPr>
          <p:cNvSpPr txBox="1"/>
          <p:nvPr/>
        </p:nvSpPr>
        <p:spPr>
          <a:xfrm>
            <a:off x="4082561" y="740609"/>
            <a:ext cx="2768405" cy="523220"/>
          </a:xfrm>
          <a:prstGeom prst="rect">
            <a:avLst/>
          </a:prstGeom>
          <a:noFill/>
        </p:spPr>
        <p:txBody>
          <a:bodyPr wrap="square" rtlCol="0">
            <a:spAutoFit/>
          </a:bodyPr>
          <a:lstStyle>
            <a:defPPr>
              <a:defRPr lang="es-ES"/>
            </a:defPPr>
            <a:lvl1pPr>
              <a:defRPr sz="2400" b="1"/>
            </a:lvl1pPr>
          </a:lstStyle>
          <a:p>
            <a:r>
              <a:rPr lang="es-ES" sz="2800" dirty="0">
                <a:ln w="22225">
                  <a:solidFill>
                    <a:schemeClr val="accent2"/>
                  </a:solidFill>
                  <a:prstDash val="solid"/>
                </a:ln>
                <a:solidFill>
                  <a:schemeClr val="accent2">
                    <a:lumMod val="40000"/>
                    <a:lumOff val="60000"/>
                  </a:schemeClr>
                </a:solidFill>
                <a:latin typeface="Bahnschrift" panose="020B0502040204020203" pitchFamily="34" charset="0"/>
              </a:rPr>
              <a:t>CONCLUSIONES</a:t>
            </a:r>
          </a:p>
        </p:txBody>
      </p:sp>
      <p:pic>
        <p:nvPicPr>
          <p:cNvPr id="5" name="Imagen 4">
            <a:extLst>
              <a:ext uri="{FF2B5EF4-FFF2-40B4-BE49-F238E27FC236}">
                <a16:creationId xmlns:a16="http://schemas.microsoft.com/office/drawing/2014/main" id="{78C23217-AB08-84F3-1054-09DC5BCB1536}"/>
              </a:ext>
            </a:extLst>
          </p:cNvPr>
          <p:cNvPicPr>
            <a:picLocks noChangeAspect="1"/>
          </p:cNvPicPr>
          <p:nvPr/>
        </p:nvPicPr>
        <p:blipFill>
          <a:blip r:embed="rId2"/>
          <a:stretch>
            <a:fillRect/>
          </a:stretch>
        </p:blipFill>
        <p:spPr>
          <a:xfrm>
            <a:off x="1339362" y="3059533"/>
            <a:ext cx="8888738" cy="2219136"/>
          </a:xfrm>
          <a:prstGeom prst="rect">
            <a:avLst/>
          </a:prstGeom>
        </p:spPr>
      </p:pic>
      <p:pic>
        <p:nvPicPr>
          <p:cNvPr id="8" name="Imagen 7">
            <a:extLst>
              <a:ext uri="{FF2B5EF4-FFF2-40B4-BE49-F238E27FC236}">
                <a16:creationId xmlns:a16="http://schemas.microsoft.com/office/drawing/2014/main" id="{6E7A4A48-309D-B271-EA9A-CE69F4258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284477">
            <a:off x="1772679" y="284176"/>
            <a:ext cx="1233219" cy="918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uadroTexto 9">
            <a:extLst>
              <a:ext uri="{FF2B5EF4-FFF2-40B4-BE49-F238E27FC236}">
                <a16:creationId xmlns:a16="http://schemas.microsoft.com/office/drawing/2014/main" id="{47A33376-8629-E118-BF7C-351B080535B6}"/>
              </a:ext>
            </a:extLst>
          </p:cNvPr>
          <p:cNvSpPr txBox="1"/>
          <p:nvPr/>
        </p:nvSpPr>
        <p:spPr>
          <a:xfrm>
            <a:off x="256149" y="5384629"/>
            <a:ext cx="10266485" cy="369332"/>
          </a:xfrm>
          <a:prstGeom prst="rect">
            <a:avLst/>
          </a:prstGeom>
          <a:noFill/>
        </p:spPr>
        <p:txBody>
          <a:bodyPr wrap="square">
            <a:spAutoFit/>
          </a:bodyPr>
          <a:lstStyle/>
          <a:p>
            <a:pPr algn="just"/>
            <a:r>
              <a:rPr lang="es-ES" dirty="0"/>
              <a:t>A continuación, os indicamos, según nuestro criterio vuestras </a:t>
            </a:r>
            <a:r>
              <a:rPr lang="es-ES" b="1" dirty="0"/>
              <a:t>fortalezas y debilidades.</a:t>
            </a:r>
          </a:p>
        </p:txBody>
      </p:sp>
      <p:pic>
        <p:nvPicPr>
          <p:cNvPr id="11" name="Imagen 10">
            <a:extLst>
              <a:ext uri="{FF2B5EF4-FFF2-40B4-BE49-F238E27FC236}">
                <a16:creationId xmlns:a16="http://schemas.microsoft.com/office/drawing/2014/main" id="{D8A92C0B-2195-9841-C475-238F2D61D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280174">
            <a:off x="7978945" y="281259"/>
            <a:ext cx="1233219" cy="918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28427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B1611-65A8-1AC2-D26D-98BDF886895C}"/>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5D5560F6-C14B-EB11-AD89-BD9C1B017A09}"/>
              </a:ext>
            </a:extLst>
          </p:cNvPr>
          <p:cNvSpPr txBox="1"/>
          <p:nvPr/>
        </p:nvSpPr>
        <p:spPr>
          <a:xfrm>
            <a:off x="318868" y="440514"/>
            <a:ext cx="4206240" cy="461665"/>
          </a:xfrm>
          <a:prstGeom prst="rect">
            <a:avLst/>
          </a:prstGeom>
          <a:noFill/>
        </p:spPr>
        <p:txBody>
          <a:bodyPr wrap="square" rtlCol="0">
            <a:spAutoFit/>
          </a:bodyPr>
          <a:lstStyle>
            <a:defPPr>
              <a:defRPr lang="es-ES"/>
            </a:defPPr>
            <a:lvl1pPr>
              <a:defRPr sz="2400" b="1"/>
            </a:lvl1pPr>
          </a:lstStyle>
          <a:p>
            <a:r>
              <a:rPr lang="es-ES" dirty="0">
                <a:ln w="22225">
                  <a:solidFill>
                    <a:schemeClr val="accent2"/>
                  </a:solidFill>
                  <a:prstDash val="solid"/>
                </a:ln>
                <a:solidFill>
                  <a:schemeClr val="accent2">
                    <a:lumMod val="40000"/>
                    <a:lumOff val="60000"/>
                  </a:schemeClr>
                </a:solidFill>
                <a:latin typeface="Bahnschrift" panose="020B0502040204020203" pitchFamily="34" charset="0"/>
              </a:rPr>
              <a:t>FORTALEZAS</a:t>
            </a:r>
          </a:p>
        </p:txBody>
      </p:sp>
      <p:sp>
        <p:nvSpPr>
          <p:cNvPr id="7" name="CuadroTexto 6">
            <a:extLst>
              <a:ext uri="{FF2B5EF4-FFF2-40B4-BE49-F238E27FC236}">
                <a16:creationId xmlns:a16="http://schemas.microsoft.com/office/drawing/2014/main" id="{254EFC01-8536-0967-5FD3-3A2950993ABE}"/>
              </a:ext>
            </a:extLst>
          </p:cNvPr>
          <p:cNvSpPr txBox="1"/>
          <p:nvPr/>
        </p:nvSpPr>
        <p:spPr>
          <a:xfrm>
            <a:off x="4513970" y="238929"/>
            <a:ext cx="6602437" cy="1569660"/>
          </a:xfrm>
          <a:prstGeom prst="rect">
            <a:avLst/>
          </a:prstGeom>
          <a:noFill/>
        </p:spPr>
        <p:txBody>
          <a:bodyPr wrap="square" rtlCol="0">
            <a:spAutoFit/>
          </a:bodyPr>
          <a:lstStyle/>
          <a:p>
            <a:pPr marL="342900" indent="-342900">
              <a:buFont typeface="+mj-lt"/>
              <a:buAutoNum type="arabicPeriod"/>
            </a:pPr>
            <a:r>
              <a:rPr lang="es-ES" sz="2400" b="1" dirty="0">
                <a:ln w="22225">
                  <a:solidFill>
                    <a:schemeClr val="accent2"/>
                  </a:solidFill>
                  <a:prstDash val="solid"/>
                </a:ln>
                <a:solidFill>
                  <a:schemeClr val="accent2">
                    <a:lumMod val="40000"/>
                    <a:lumOff val="60000"/>
                  </a:schemeClr>
                </a:solidFill>
                <a:latin typeface="Bahnschrift" panose="020B0502040204020203" pitchFamily="34" charset="0"/>
              </a:rPr>
              <a:t>Salarios igualitarios entre géneros</a:t>
            </a:r>
          </a:p>
          <a:p>
            <a:pPr marL="342900" indent="-342900">
              <a:buFont typeface="+mj-lt"/>
              <a:buAutoNum type="arabicPeriod"/>
            </a:pPr>
            <a:r>
              <a:rPr lang="es-ES" sz="2400" b="1" dirty="0">
                <a:ln w="22225">
                  <a:solidFill>
                    <a:schemeClr val="accent2"/>
                  </a:solidFill>
                  <a:prstDash val="solid"/>
                </a:ln>
                <a:solidFill>
                  <a:schemeClr val="accent2">
                    <a:lumMod val="40000"/>
                    <a:lumOff val="60000"/>
                  </a:schemeClr>
                </a:solidFill>
                <a:latin typeface="Bahnschrift" panose="020B0502040204020203" pitchFamily="34" charset="0"/>
              </a:rPr>
              <a:t>Trabajo remoto</a:t>
            </a:r>
          </a:p>
          <a:p>
            <a:pPr marL="342900" indent="-342900">
              <a:buFont typeface="+mj-lt"/>
              <a:buAutoNum type="arabicPeriod"/>
            </a:pPr>
            <a:r>
              <a:rPr lang="es-ES" sz="2400" b="1" dirty="0">
                <a:ln w="22225">
                  <a:solidFill>
                    <a:schemeClr val="accent2"/>
                  </a:solidFill>
                  <a:prstDash val="solid"/>
                </a:ln>
                <a:solidFill>
                  <a:schemeClr val="accent2">
                    <a:lumMod val="40000"/>
                    <a:lumOff val="60000"/>
                  </a:schemeClr>
                </a:solidFill>
                <a:latin typeface="Bahnschrift" panose="020B0502040204020203" pitchFamily="34" charset="0"/>
              </a:rPr>
              <a:t>Antigüedad</a:t>
            </a:r>
          </a:p>
          <a:p>
            <a:pPr marL="342900" indent="-342900">
              <a:buFont typeface="+mj-lt"/>
              <a:buAutoNum type="arabicPeriod"/>
            </a:pPr>
            <a:endParaRPr lang="es-ES" sz="2400" b="1" dirty="0">
              <a:ln w="22225">
                <a:solidFill>
                  <a:schemeClr val="accent2"/>
                </a:solidFill>
                <a:prstDash val="solid"/>
              </a:ln>
              <a:solidFill>
                <a:schemeClr val="accent2">
                  <a:lumMod val="40000"/>
                  <a:lumOff val="60000"/>
                </a:schemeClr>
              </a:solidFill>
              <a:latin typeface="Bahnschrift" panose="020B0502040204020203" pitchFamily="34" charset="0"/>
            </a:endParaRPr>
          </a:p>
        </p:txBody>
      </p:sp>
      <p:sp>
        <p:nvSpPr>
          <p:cNvPr id="8" name="CuadroTexto 7">
            <a:extLst>
              <a:ext uri="{FF2B5EF4-FFF2-40B4-BE49-F238E27FC236}">
                <a16:creationId xmlns:a16="http://schemas.microsoft.com/office/drawing/2014/main" id="{2B5B2350-B1CA-0463-411D-CEEB9C2784F6}"/>
              </a:ext>
            </a:extLst>
          </p:cNvPr>
          <p:cNvSpPr txBox="1"/>
          <p:nvPr/>
        </p:nvSpPr>
        <p:spPr>
          <a:xfrm>
            <a:off x="1294228" y="3123028"/>
            <a:ext cx="9411286" cy="369332"/>
          </a:xfrm>
          <a:prstGeom prst="rect">
            <a:avLst/>
          </a:prstGeom>
          <a:noFill/>
        </p:spPr>
        <p:txBody>
          <a:bodyPr wrap="square" rtlCol="0">
            <a:spAutoFit/>
          </a:bodyPr>
          <a:lstStyle/>
          <a:p>
            <a:endParaRPr lang="es-ES" dirty="0"/>
          </a:p>
        </p:txBody>
      </p:sp>
      <p:sp>
        <p:nvSpPr>
          <p:cNvPr id="12" name="CuadroTexto 11">
            <a:extLst>
              <a:ext uri="{FF2B5EF4-FFF2-40B4-BE49-F238E27FC236}">
                <a16:creationId xmlns:a16="http://schemas.microsoft.com/office/drawing/2014/main" id="{98823E88-EF82-114E-A032-28CC3F124E40}"/>
              </a:ext>
            </a:extLst>
          </p:cNvPr>
          <p:cNvSpPr txBox="1"/>
          <p:nvPr/>
        </p:nvSpPr>
        <p:spPr>
          <a:xfrm>
            <a:off x="179363" y="2190241"/>
            <a:ext cx="8669215" cy="1754326"/>
          </a:xfrm>
          <a:prstGeom prst="rect">
            <a:avLst/>
          </a:prstGeom>
          <a:noFill/>
        </p:spPr>
        <p:txBody>
          <a:bodyPr wrap="square" rtlCol="0">
            <a:spAutoFit/>
          </a:bodyPr>
          <a:lstStyle/>
          <a:p>
            <a:pPr algn="just"/>
            <a:r>
              <a:rPr lang="es-ES" dirty="0"/>
              <a:t>	Nos complace constatar que en vuestra compañía no se observa brecha salarial entre hombres y mujeres. A pesar de contar con una plantilla compuesta (según muestra estudiada) por un mayor número de hombres (971) frente a mujeres (643), estas últimas perciben salarios ligeramente superiores en determinados niveles jerárquicos. Este dato refleja un avance positivo y augura un futuro en el que vuestra organización </a:t>
            </a:r>
            <a:r>
              <a:rPr lang="es-ES" b="1" dirty="0"/>
              <a:t>podría alcanzar la paridad salarial plena.</a:t>
            </a:r>
          </a:p>
        </p:txBody>
      </p:sp>
      <p:pic>
        <p:nvPicPr>
          <p:cNvPr id="3" name="Imagen 2">
            <a:extLst>
              <a:ext uri="{FF2B5EF4-FFF2-40B4-BE49-F238E27FC236}">
                <a16:creationId xmlns:a16="http://schemas.microsoft.com/office/drawing/2014/main" id="{6E86C2A5-86D1-E2E1-BC8A-4D61B858ED2A}"/>
              </a:ext>
            </a:extLst>
          </p:cNvPr>
          <p:cNvPicPr>
            <a:picLocks noChangeAspect="1"/>
          </p:cNvPicPr>
          <p:nvPr/>
        </p:nvPicPr>
        <p:blipFill>
          <a:blip r:embed="rId2"/>
          <a:stretch>
            <a:fillRect/>
          </a:stretch>
        </p:blipFill>
        <p:spPr>
          <a:xfrm>
            <a:off x="8998343" y="2012294"/>
            <a:ext cx="2914650" cy="1295400"/>
          </a:xfrm>
          <a:prstGeom prst="rect">
            <a:avLst/>
          </a:prstGeom>
        </p:spPr>
      </p:pic>
      <p:sp>
        <p:nvSpPr>
          <p:cNvPr id="9" name="CuadroTexto 8">
            <a:extLst>
              <a:ext uri="{FF2B5EF4-FFF2-40B4-BE49-F238E27FC236}">
                <a16:creationId xmlns:a16="http://schemas.microsoft.com/office/drawing/2014/main" id="{FCCD7289-60B9-C1C4-27AD-C0FDF2B116FD}"/>
              </a:ext>
            </a:extLst>
          </p:cNvPr>
          <p:cNvSpPr txBox="1"/>
          <p:nvPr/>
        </p:nvSpPr>
        <p:spPr>
          <a:xfrm>
            <a:off x="179363" y="4480895"/>
            <a:ext cx="11633986" cy="923330"/>
          </a:xfrm>
          <a:prstGeom prst="rect">
            <a:avLst/>
          </a:prstGeom>
          <a:noFill/>
        </p:spPr>
        <p:txBody>
          <a:bodyPr wrap="square" rtlCol="0">
            <a:spAutoFit/>
          </a:bodyPr>
          <a:lstStyle/>
          <a:p>
            <a:pPr algn="just"/>
            <a:r>
              <a:rPr lang="es-ES" dirty="0"/>
              <a:t>	Es destacable que la empresa ofrezca la posibilidad de trabajo remoto, ya que esta flexibilidad </a:t>
            </a:r>
            <a:r>
              <a:rPr lang="es-ES" b="1" dirty="0"/>
              <a:t>contribuye significativamente a aumentar la satisfacción laboral</a:t>
            </a:r>
            <a:r>
              <a:rPr lang="es-ES" dirty="0"/>
              <a:t>, reduciendo así la probabilidad de rotación y el riesgo de pérdida de talento.</a:t>
            </a:r>
          </a:p>
        </p:txBody>
      </p:sp>
      <p:sp>
        <p:nvSpPr>
          <p:cNvPr id="2" name="CuadroTexto 1">
            <a:extLst>
              <a:ext uri="{FF2B5EF4-FFF2-40B4-BE49-F238E27FC236}">
                <a16:creationId xmlns:a16="http://schemas.microsoft.com/office/drawing/2014/main" id="{53F9C8CA-6736-C009-70EB-5426E3C2E95C}"/>
              </a:ext>
            </a:extLst>
          </p:cNvPr>
          <p:cNvSpPr txBox="1"/>
          <p:nvPr/>
        </p:nvSpPr>
        <p:spPr>
          <a:xfrm>
            <a:off x="279007" y="5488346"/>
            <a:ext cx="10583594" cy="646331"/>
          </a:xfrm>
          <a:prstGeom prst="rect">
            <a:avLst/>
          </a:prstGeom>
          <a:noFill/>
        </p:spPr>
        <p:txBody>
          <a:bodyPr wrap="square" rtlCol="0">
            <a:spAutoFit/>
          </a:bodyPr>
          <a:lstStyle/>
          <a:p>
            <a:r>
              <a:rPr lang="es-ES" dirty="0"/>
              <a:t>2. </a:t>
            </a:r>
            <a:r>
              <a:rPr lang="es-ES" b="1" u="sng" dirty="0"/>
              <a:t>Antigüedad:</a:t>
            </a:r>
            <a:br>
              <a:rPr lang="es-ES" b="1" u="sng" dirty="0"/>
            </a:br>
            <a:r>
              <a:rPr lang="es-ES" dirty="0"/>
              <a:t>	Se observa también un índice considerable de trabajadores fieles a la compañía.</a:t>
            </a:r>
          </a:p>
        </p:txBody>
      </p:sp>
      <p:pic>
        <p:nvPicPr>
          <p:cNvPr id="6" name="Imagen 5">
            <a:extLst>
              <a:ext uri="{FF2B5EF4-FFF2-40B4-BE49-F238E27FC236}">
                <a16:creationId xmlns:a16="http://schemas.microsoft.com/office/drawing/2014/main" id="{B8B8C37F-4E9E-388E-46C0-084203C5C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988" y="232847"/>
            <a:ext cx="1842282" cy="1228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uadroTexto 10">
            <a:extLst>
              <a:ext uri="{FF2B5EF4-FFF2-40B4-BE49-F238E27FC236}">
                <a16:creationId xmlns:a16="http://schemas.microsoft.com/office/drawing/2014/main" id="{E3D484A4-53A5-6636-67A0-C55C82803F57}"/>
              </a:ext>
            </a:extLst>
          </p:cNvPr>
          <p:cNvSpPr txBox="1"/>
          <p:nvPr/>
        </p:nvSpPr>
        <p:spPr>
          <a:xfrm>
            <a:off x="318868" y="1828067"/>
            <a:ext cx="6098344" cy="646331"/>
          </a:xfrm>
          <a:prstGeom prst="rect">
            <a:avLst/>
          </a:prstGeom>
          <a:noFill/>
        </p:spPr>
        <p:txBody>
          <a:bodyPr wrap="square">
            <a:spAutoFit/>
          </a:bodyPr>
          <a:lstStyle/>
          <a:p>
            <a:r>
              <a:rPr lang="es-ES" dirty="0"/>
              <a:t>1. </a:t>
            </a:r>
            <a:r>
              <a:rPr lang="es-ES" b="1" u="sng" dirty="0"/>
              <a:t>Salarios igualitarios:</a:t>
            </a:r>
            <a:br>
              <a:rPr lang="es-ES" b="1" u="sng" dirty="0"/>
            </a:br>
            <a:endParaRPr lang="es-ES" dirty="0"/>
          </a:p>
        </p:txBody>
      </p:sp>
      <p:sp>
        <p:nvSpPr>
          <p:cNvPr id="14" name="CuadroTexto 13">
            <a:extLst>
              <a:ext uri="{FF2B5EF4-FFF2-40B4-BE49-F238E27FC236}">
                <a16:creationId xmlns:a16="http://schemas.microsoft.com/office/drawing/2014/main" id="{26A35754-1BEB-AB19-E842-53E45F368259}"/>
              </a:ext>
            </a:extLst>
          </p:cNvPr>
          <p:cNvSpPr txBox="1"/>
          <p:nvPr/>
        </p:nvSpPr>
        <p:spPr>
          <a:xfrm>
            <a:off x="279007" y="4101981"/>
            <a:ext cx="6098344" cy="369332"/>
          </a:xfrm>
          <a:prstGeom prst="rect">
            <a:avLst/>
          </a:prstGeom>
          <a:noFill/>
        </p:spPr>
        <p:txBody>
          <a:bodyPr wrap="square">
            <a:spAutoFit/>
          </a:bodyPr>
          <a:lstStyle/>
          <a:p>
            <a:r>
              <a:rPr lang="es-ES" dirty="0"/>
              <a:t>2. </a:t>
            </a:r>
            <a:r>
              <a:rPr lang="es-ES" b="1" u="sng" dirty="0"/>
              <a:t>Trabajo en remoto:</a:t>
            </a:r>
            <a:endParaRPr lang="es-ES" dirty="0"/>
          </a:p>
        </p:txBody>
      </p:sp>
    </p:spTree>
    <p:extLst>
      <p:ext uri="{BB962C8B-B14F-4D97-AF65-F5344CB8AC3E}">
        <p14:creationId xmlns:p14="http://schemas.microsoft.com/office/powerpoint/2010/main" val="3779119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D45752B-2C72-2310-A6A3-A37A5504672E}"/>
              </a:ext>
            </a:extLst>
          </p:cNvPr>
          <p:cNvSpPr txBox="1"/>
          <p:nvPr/>
        </p:nvSpPr>
        <p:spPr>
          <a:xfrm>
            <a:off x="1294228" y="3123028"/>
            <a:ext cx="9411286" cy="369332"/>
          </a:xfrm>
          <a:prstGeom prst="rect">
            <a:avLst/>
          </a:prstGeom>
          <a:noFill/>
        </p:spPr>
        <p:txBody>
          <a:bodyPr wrap="square" rtlCol="0">
            <a:spAutoFit/>
          </a:bodyPr>
          <a:lstStyle/>
          <a:p>
            <a:endParaRPr lang="es-ES" dirty="0"/>
          </a:p>
        </p:txBody>
      </p:sp>
      <p:sp>
        <p:nvSpPr>
          <p:cNvPr id="11" name="CuadroTexto 10">
            <a:extLst>
              <a:ext uri="{FF2B5EF4-FFF2-40B4-BE49-F238E27FC236}">
                <a16:creationId xmlns:a16="http://schemas.microsoft.com/office/drawing/2014/main" id="{B9B1D5E9-CEC5-CA1D-39A6-7204EC995F49}"/>
              </a:ext>
            </a:extLst>
          </p:cNvPr>
          <p:cNvSpPr txBox="1"/>
          <p:nvPr/>
        </p:nvSpPr>
        <p:spPr>
          <a:xfrm>
            <a:off x="372794" y="4401784"/>
            <a:ext cx="11635155" cy="1754326"/>
          </a:xfrm>
          <a:prstGeom prst="rect">
            <a:avLst/>
          </a:prstGeom>
          <a:noFill/>
        </p:spPr>
        <p:txBody>
          <a:bodyPr wrap="square" rtlCol="0">
            <a:spAutoFit/>
          </a:bodyPr>
          <a:lstStyle/>
          <a:p>
            <a:pPr algn="just"/>
            <a:r>
              <a:rPr lang="es-ES" dirty="0"/>
              <a:t>	En el análisis realizado, se ha detectado un </a:t>
            </a:r>
            <a:r>
              <a:rPr lang="es-ES" b="1" dirty="0"/>
              <a:t>elevado porcentaje de datos nulos </a:t>
            </a:r>
            <a:r>
              <a:rPr lang="es-ES" dirty="0"/>
              <a:t>en varias columnas, es decir, variables que no han sido completadas. Además, se han identificado inconsistencias en campos como </a:t>
            </a:r>
            <a:r>
              <a:rPr lang="es-ES" b="1" dirty="0"/>
              <a:t>la edad</a:t>
            </a:r>
            <a:r>
              <a:rPr lang="es-ES" dirty="0"/>
              <a:t>, donde en lugar de </a:t>
            </a:r>
            <a:r>
              <a:rPr lang="es-ES" b="1" dirty="0"/>
              <a:t>datos numéricos, en ocasiones se encuentran valores alfabéticos. </a:t>
            </a:r>
            <a:r>
              <a:rPr lang="es-ES" dirty="0"/>
              <a:t>También se han encontrado </a:t>
            </a:r>
            <a:r>
              <a:rPr lang="es-ES" b="1" dirty="0"/>
              <a:t>columnas redundantes</a:t>
            </a:r>
            <a:r>
              <a:rPr lang="es-ES" dirty="0"/>
              <a:t>, lo que implica un esfuerzo innecesario al registrar repetidamente la misma información, </a:t>
            </a:r>
            <a:r>
              <a:rPr lang="es-ES" b="1" dirty="0"/>
              <a:t>generando una considerable ineficiencia en el proceso. </a:t>
            </a:r>
            <a:endParaRPr lang="es-ES" dirty="0"/>
          </a:p>
          <a:p>
            <a:pPr algn="just"/>
            <a:r>
              <a:rPr lang="es-ES" dirty="0"/>
              <a:t>	</a:t>
            </a:r>
            <a:endParaRPr lang="es-ES" b="1" u="sng" dirty="0"/>
          </a:p>
        </p:txBody>
      </p:sp>
      <p:sp>
        <p:nvSpPr>
          <p:cNvPr id="15" name="CuadroTexto 14">
            <a:extLst>
              <a:ext uri="{FF2B5EF4-FFF2-40B4-BE49-F238E27FC236}">
                <a16:creationId xmlns:a16="http://schemas.microsoft.com/office/drawing/2014/main" id="{F7CD33C0-673A-9838-8270-780CB0FCDA77}"/>
              </a:ext>
            </a:extLst>
          </p:cNvPr>
          <p:cNvSpPr txBox="1"/>
          <p:nvPr/>
        </p:nvSpPr>
        <p:spPr>
          <a:xfrm>
            <a:off x="372793" y="210576"/>
            <a:ext cx="2180633" cy="461665"/>
          </a:xfrm>
          <a:prstGeom prst="rect">
            <a:avLst/>
          </a:prstGeom>
          <a:noFill/>
        </p:spPr>
        <p:txBody>
          <a:bodyPr wrap="square" rtlCol="0">
            <a:spAutoFit/>
          </a:bodyPr>
          <a:lstStyle/>
          <a:p>
            <a:r>
              <a:rPr lang="es-ES" sz="2400" b="1" dirty="0">
                <a:ln w="22225">
                  <a:solidFill>
                    <a:schemeClr val="accent2"/>
                  </a:solidFill>
                  <a:prstDash val="solid"/>
                </a:ln>
                <a:solidFill>
                  <a:schemeClr val="accent2">
                    <a:lumMod val="40000"/>
                    <a:lumOff val="60000"/>
                  </a:schemeClr>
                </a:solidFill>
                <a:latin typeface="Bahnschrift" panose="020B0502040204020203" pitchFamily="34" charset="0"/>
              </a:rPr>
              <a:t>DEBILIDADES</a:t>
            </a:r>
          </a:p>
        </p:txBody>
      </p:sp>
      <p:sp>
        <p:nvSpPr>
          <p:cNvPr id="16" name="CuadroTexto 15">
            <a:extLst>
              <a:ext uri="{FF2B5EF4-FFF2-40B4-BE49-F238E27FC236}">
                <a16:creationId xmlns:a16="http://schemas.microsoft.com/office/drawing/2014/main" id="{777718DC-DCF8-7796-FB4C-E375C7ED48AA}"/>
              </a:ext>
            </a:extLst>
          </p:cNvPr>
          <p:cNvSpPr txBox="1"/>
          <p:nvPr/>
        </p:nvSpPr>
        <p:spPr>
          <a:xfrm>
            <a:off x="4982309" y="252835"/>
            <a:ext cx="5723205" cy="1015663"/>
          </a:xfrm>
          <a:prstGeom prst="rect">
            <a:avLst/>
          </a:prstGeom>
          <a:noFill/>
        </p:spPr>
        <p:txBody>
          <a:bodyPr wrap="square" rtlCol="0">
            <a:spAutoFit/>
          </a:bodyPr>
          <a:lstStyle/>
          <a:p>
            <a:pPr marL="342900" indent="-342900">
              <a:buFont typeface="+mj-lt"/>
              <a:buAutoNum type="arabicPeriod"/>
            </a:pPr>
            <a:r>
              <a:rPr lang="es-ES" sz="2000" b="1" dirty="0">
                <a:ln w="22225">
                  <a:solidFill>
                    <a:schemeClr val="accent2"/>
                  </a:solidFill>
                  <a:prstDash val="solid"/>
                </a:ln>
                <a:solidFill>
                  <a:schemeClr val="accent2">
                    <a:lumMod val="40000"/>
                    <a:lumOff val="60000"/>
                  </a:schemeClr>
                </a:solidFill>
                <a:latin typeface="Bahnschrift" panose="020B0502040204020203" pitchFamily="34" charset="0"/>
              </a:rPr>
              <a:t>Limpieza de datos</a:t>
            </a:r>
          </a:p>
          <a:p>
            <a:pPr marL="342900" indent="-342900">
              <a:buFont typeface="+mj-lt"/>
              <a:buAutoNum type="arabicPeriod"/>
            </a:pPr>
            <a:r>
              <a:rPr lang="es-ES" sz="2000" b="1" dirty="0">
                <a:ln w="22225">
                  <a:solidFill>
                    <a:schemeClr val="accent2"/>
                  </a:solidFill>
                  <a:prstDash val="solid"/>
                </a:ln>
                <a:solidFill>
                  <a:schemeClr val="accent2">
                    <a:lumMod val="40000"/>
                    <a:lumOff val="60000"/>
                  </a:schemeClr>
                </a:solidFill>
                <a:latin typeface="Bahnschrift" panose="020B0502040204020203" pitchFamily="34" charset="0"/>
              </a:rPr>
              <a:t>Marco temporal</a:t>
            </a:r>
          </a:p>
          <a:p>
            <a:pPr marL="342900" indent="-342900">
              <a:buFont typeface="+mj-lt"/>
              <a:buAutoNum type="arabicPeriod"/>
            </a:pPr>
            <a:r>
              <a:rPr lang="es-ES" sz="2000" b="1" dirty="0">
                <a:ln w="22225">
                  <a:solidFill>
                    <a:schemeClr val="accent2"/>
                  </a:solidFill>
                  <a:prstDash val="solid"/>
                </a:ln>
                <a:solidFill>
                  <a:schemeClr val="accent2">
                    <a:lumMod val="40000"/>
                    <a:lumOff val="60000"/>
                  </a:schemeClr>
                </a:solidFill>
                <a:latin typeface="Bahnschrift" panose="020B0502040204020203" pitchFamily="34" charset="0"/>
              </a:rPr>
              <a:t>Implementación de formularios y registros</a:t>
            </a:r>
          </a:p>
        </p:txBody>
      </p:sp>
      <p:pic>
        <p:nvPicPr>
          <p:cNvPr id="10" name="Imagen 9">
            <a:extLst>
              <a:ext uri="{FF2B5EF4-FFF2-40B4-BE49-F238E27FC236}">
                <a16:creationId xmlns:a16="http://schemas.microsoft.com/office/drawing/2014/main" id="{4B82F8A3-F088-86F8-656C-400A34F60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956" y="32767"/>
            <a:ext cx="2004646" cy="1336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CuadroTexto 13">
            <a:extLst>
              <a:ext uri="{FF2B5EF4-FFF2-40B4-BE49-F238E27FC236}">
                <a16:creationId xmlns:a16="http://schemas.microsoft.com/office/drawing/2014/main" id="{49AE4F0E-418C-699E-C200-B63C636C9875}"/>
              </a:ext>
            </a:extLst>
          </p:cNvPr>
          <p:cNvSpPr txBox="1"/>
          <p:nvPr/>
        </p:nvSpPr>
        <p:spPr>
          <a:xfrm>
            <a:off x="184052" y="1579053"/>
            <a:ext cx="11823896" cy="2031325"/>
          </a:xfrm>
          <a:prstGeom prst="rect">
            <a:avLst/>
          </a:prstGeom>
          <a:noFill/>
        </p:spPr>
        <p:txBody>
          <a:bodyPr wrap="square">
            <a:spAutoFit/>
          </a:bodyPr>
          <a:lstStyle/>
          <a:p>
            <a:pPr algn="just"/>
            <a:r>
              <a:rPr lang="es-ES" dirty="0"/>
              <a:t>	En el análisis realizado se han identificado ciertas limitaciones derivadas de la calidad de los datos disponibles, ya que la información recogida por la empresa presenta inconsistencias significativas, como registros incompletos, datos desordenados y repetidos, además de la ausencia de fechas clave, naturaleza de las bajas, distinguiendo entre voluntaria o despido, etc. Estas deficiencias afectan la precisión y profundidad del análisis actual. Por ello, aunque los resultados obtenidos son válidos dentro del marco de los datos existentes, se recomienda priorizar una reorganización y estandarización en la recogida y gestión de datos para garantizar un flujo de información más coherente y completo, lo cual permitirá obtener resultados más fiables y útiles en futuros análisis.</a:t>
            </a:r>
          </a:p>
        </p:txBody>
      </p:sp>
      <p:sp>
        <p:nvSpPr>
          <p:cNvPr id="13" name="CuadroTexto 12">
            <a:extLst>
              <a:ext uri="{FF2B5EF4-FFF2-40B4-BE49-F238E27FC236}">
                <a16:creationId xmlns:a16="http://schemas.microsoft.com/office/drawing/2014/main" id="{FFB6FEFC-EDCE-4B21-3D57-4E5CF61E9514}"/>
              </a:ext>
            </a:extLst>
          </p:cNvPr>
          <p:cNvSpPr txBox="1"/>
          <p:nvPr/>
        </p:nvSpPr>
        <p:spPr>
          <a:xfrm>
            <a:off x="226586" y="3881280"/>
            <a:ext cx="6098344" cy="369332"/>
          </a:xfrm>
          <a:prstGeom prst="rect">
            <a:avLst/>
          </a:prstGeom>
          <a:noFill/>
        </p:spPr>
        <p:txBody>
          <a:bodyPr wrap="square">
            <a:spAutoFit/>
          </a:bodyPr>
          <a:lstStyle/>
          <a:p>
            <a:pPr marL="342900" indent="-342900">
              <a:buFont typeface="+mj-lt"/>
              <a:buAutoNum type="arabicPeriod"/>
            </a:pPr>
            <a:r>
              <a:rPr lang="es-ES" b="1" u="sng" dirty="0"/>
              <a:t>Limpieza de datos:</a:t>
            </a:r>
          </a:p>
        </p:txBody>
      </p:sp>
    </p:spTree>
    <p:extLst>
      <p:ext uri="{BB962C8B-B14F-4D97-AF65-F5344CB8AC3E}">
        <p14:creationId xmlns:p14="http://schemas.microsoft.com/office/powerpoint/2010/main" val="203050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2BA46-652C-B9E2-B2B2-3BD945A2F10B}"/>
            </a:ext>
          </a:extLst>
        </p:cNvPr>
        <p:cNvGrpSpPr/>
        <p:nvPr/>
      </p:nvGrpSpPr>
      <p:grpSpPr>
        <a:xfrm>
          <a:off x="0" y="0"/>
          <a:ext cx="0" cy="0"/>
          <a:chOff x="0" y="0"/>
          <a:chExt cx="0" cy="0"/>
        </a:xfrm>
      </p:grpSpPr>
      <p:sp>
        <p:nvSpPr>
          <p:cNvPr id="8" name="CuadroTexto 7">
            <a:extLst>
              <a:ext uri="{FF2B5EF4-FFF2-40B4-BE49-F238E27FC236}">
                <a16:creationId xmlns:a16="http://schemas.microsoft.com/office/drawing/2014/main" id="{6B2CDAB1-970B-4378-201B-71AEFA7C6640}"/>
              </a:ext>
            </a:extLst>
          </p:cNvPr>
          <p:cNvSpPr txBox="1"/>
          <p:nvPr/>
        </p:nvSpPr>
        <p:spPr>
          <a:xfrm>
            <a:off x="1294228" y="3123028"/>
            <a:ext cx="9411286" cy="369332"/>
          </a:xfrm>
          <a:prstGeom prst="rect">
            <a:avLst/>
          </a:prstGeom>
          <a:noFill/>
        </p:spPr>
        <p:txBody>
          <a:bodyPr wrap="square" rtlCol="0">
            <a:spAutoFit/>
          </a:bodyPr>
          <a:lstStyle/>
          <a:p>
            <a:endParaRPr lang="es-ES" dirty="0"/>
          </a:p>
        </p:txBody>
      </p:sp>
      <p:sp>
        <p:nvSpPr>
          <p:cNvPr id="11" name="CuadroTexto 10">
            <a:extLst>
              <a:ext uri="{FF2B5EF4-FFF2-40B4-BE49-F238E27FC236}">
                <a16:creationId xmlns:a16="http://schemas.microsoft.com/office/drawing/2014/main" id="{70F42AB2-4986-5570-6F0E-D34C69815AE1}"/>
              </a:ext>
            </a:extLst>
          </p:cNvPr>
          <p:cNvSpPr txBox="1"/>
          <p:nvPr/>
        </p:nvSpPr>
        <p:spPr>
          <a:xfrm>
            <a:off x="218043" y="2967368"/>
            <a:ext cx="11254153" cy="3693319"/>
          </a:xfrm>
          <a:prstGeom prst="rect">
            <a:avLst/>
          </a:prstGeom>
          <a:noFill/>
        </p:spPr>
        <p:txBody>
          <a:bodyPr wrap="square" rtlCol="0">
            <a:spAutoFit/>
          </a:bodyPr>
          <a:lstStyle/>
          <a:p>
            <a:r>
              <a:rPr lang="es-ES" dirty="0"/>
              <a:t>3. </a:t>
            </a:r>
            <a:r>
              <a:rPr lang="es-ES" b="1" u="sng" dirty="0"/>
              <a:t>Implementación de formularios y registros:</a:t>
            </a:r>
          </a:p>
          <a:p>
            <a:endParaRPr lang="es-ES" dirty="0"/>
          </a:p>
          <a:p>
            <a:pPr algn="just"/>
            <a:r>
              <a:rPr lang="es-ES" dirty="0"/>
              <a:t>	Se ha detectado la </a:t>
            </a:r>
            <a:r>
              <a:rPr lang="es-ES" b="1" dirty="0"/>
              <a:t>ausencia de un formulario estructurado para bajas voluntarias</a:t>
            </a:r>
            <a:r>
              <a:rPr lang="es-ES" dirty="0"/>
              <a:t>, que permita la captura sistemática de las causas que motivan la desvinculación del empleado. Asimismo, es imprescindible </a:t>
            </a:r>
            <a:r>
              <a:rPr lang="es-ES" b="1" dirty="0"/>
              <a:t>establecer una diferenciación clara y codificada entre bajas voluntarias y despidos</a:t>
            </a:r>
            <a:r>
              <a:rPr lang="es-ES" dirty="0"/>
              <a:t>, ya que esta distinción es clave para el análisis estadístico y la interpretación precisa de los patrones de rotación laboral. </a:t>
            </a:r>
          </a:p>
          <a:p>
            <a:pPr algn="just"/>
            <a:endParaRPr lang="es-ES" dirty="0"/>
          </a:p>
          <a:p>
            <a:pPr algn="just"/>
            <a:r>
              <a:rPr lang="es-ES" dirty="0"/>
              <a:t>	Por otra parte, la variable </a:t>
            </a:r>
            <a:r>
              <a:rPr lang="es-ES" b="1" dirty="0"/>
              <a:t>“</a:t>
            </a:r>
            <a:r>
              <a:rPr lang="es-ES" b="1" dirty="0" err="1"/>
              <a:t>Performancerating</a:t>
            </a:r>
            <a:r>
              <a:rPr lang="es-ES" b="1" dirty="0"/>
              <a:t>” presenta una distribución notablemente homogénea</a:t>
            </a:r>
            <a:r>
              <a:rPr lang="es-ES" dirty="0"/>
              <a:t>, lo que sugiere una baja variabilidad en la evaluación del desempeño. </a:t>
            </a:r>
            <a:r>
              <a:rPr lang="es-ES" b="1" dirty="0"/>
              <a:t>Se recomienda realizar un análisis más detallado para validar la adecuación del método actual de calificación</a:t>
            </a:r>
            <a:r>
              <a:rPr lang="es-ES" dirty="0"/>
              <a:t> o, alternativamente, desarrollar evaluaciones basadas en indicadores clave de desempeño (</a:t>
            </a:r>
            <a:r>
              <a:rPr lang="es-ES" dirty="0" err="1"/>
              <a:t>KPIs</a:t>
            </a:r>
            <a:r>
              <a:rPr lang="es-ES" dirty="0"/>
              <a:t>) que permita obtener métricas más discriminativas y representativas del rendimiento individual.</a:t>
            </a:r>
          </a:p>
          <a:p>
            <a:endParaRPr lang="es-ES" dirty="0"/>
          </a:p>
        </p:txBody>
      </p:sp>
      <p:sp>
        <p:nvSpPr>
          <p:cNvPr id="2" name="CuadroTexto 1">
            <a:extLst>
              <a:ext uri="{FF2B5EF4-FFF2-40B4-BE49-F238E27FC236}">
                <a16:creationId xmlns:a16="http://schemas.microsoft.com/office/drawing/2014/main" id="{0079BAB7-7994-C2D5-E6AC-1DC218764480}"/>
              </a:ext>
            </a:extLst>
          </p:cNvPr>
          <p:cNvSpPr txBox="1"/>
          <p:nvPr/>
        </p:nvSpPr>
        <p:spPr>
          <a:xfrm>
            <a:off x="3093131" y="1119055"/>
            <a:ext cx="8379065" cy="1477328"/>
          </a:xfrm>
          <a:prstGeom prst="rect">
            <a:avLst/>
          </a:prstGeom>
          <a:noFill/>
        </p:spPr>
        <p:txBody>
          <a:bodyPr wrap="square" rtlCol="0">
            <a:spAutoFit/>
          </a:bodyPr>
          <a:lstStyle/>
          <a:p>
            <a:r>
              <a:rPr lang="es-ES" dirty="0"/>
              <a:t>2. </a:t>
            </a:r>
            <a:r>
              <a:rPr lang="es-ES" b="1" u="sng" dirty="0"/>
              <a:t>Marco temporal:</a:t>
            </a:r>
          </a:p>
          <a:p>
            <a:endParaRPr lang="es-ES" dirty="0"/>
          </a:p>
          <a:p>
            <a:r>
              <a:rPr lang="es-ES" dirty="0"/>
              <a:t>	</a:t>
            </a:r>
            <a:r>
              <a:rPr lang="es-ES" b="1" dirty="0"/>
              <a:t>Para garantizar la solidez de los resultados, es fundamental contextualizar temporalmente todos los datos, incorporando, por ejemplo, fechas de alta y baja de los trabajadores.</a:t>
            </a:r>
          </a:p>
        </p:txBody>
      </p:sp>
      <p:sp>
        <p:nvSpPr>
          <p:cNvPr id="5" name="CuadroTexto 4">
            <a:extLst>
              <a:ext uri="{FF2B5EF4-FFF2-40B4-BE49-F238E27FC236}">
                <a16:creationId xmlns:a16="http://schemas.microsoft.com/office/drawing/2014/main" id="{29A84C6D-CD4C-C2FE-933B-43B7D22F9F35}"/>
              </a:ext>
            </a:extLst>
          </p:cNvPr>
          <p:cNvSpPr txBox="1"/>
          <p:nvPr/>
        </p:nvSpPr>
        <p:spPr>
          <a:xfrm>
            <a:off x="3093131" y="458263"/>
            <a:ext cx="2168185" cy="461665"/>
          </a:xfrm>
          <a:prstGeom prst="rect">
            <a:avLst/>
          </a:prstGeom>
          <a:noFill/>
        </p:spPr>
        <p:txBody>
          <a:bodyPr wrap="square" rtlCol="0">
            <a:spAutoFit/>
          </a:bodyPr>
          <a:lstStyle/>
          <a:p>
            <a:r>
              <a:rPr lang="es-ES" sz="2400" b="1" dirty="0">
                <a:ln w="22225">
                  <a:solidFill>
                    <a:schemeClr val="accent2"/>
                  </a:solidFill>
                  <a:prstDash val="solid"/>
                </a:ln>
                <a:solidFill>
                  <a:schemeClr val="accent2">
                    <a:lumMod val="40000"/>
                    <a:lumOff val="60000"/>
                  </a:schemeClr>
                </a:solidFill>
                <a:latin typeface="Bahnschrift" panose="020B0502040204020203" pitchFamily="34" charset="0"/>
              </a:rPr>
              <a:t>DEBILIDADES</a:t>
            </a:r>
          </a:p>
        </p:txBody>
      </p:sp>
      <p:pic>
        <p:nvPicPr>
          <p:cNvPr id="15" name="Imagen 14">
            <a:extLst>
              <a:ext uri="{FF2B5EF4-FFF2-40B4-BE49-F238E27FC236}">
                <a16:creationId xmlns:a16="http://schemas.microsoft.com/office/drawing/2014/main" id="{1111D642-0C63-26DC-3C37-425EFAE8E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2" y="106547"/>
            <a:ext cx="3037239" cy="2025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992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A2A0BAD-B4A6-945A-D1E6-7C7DE26F9583}"/>
              </a:ext>
            </a:extLst>
          </p:cNvPr>
          <p:cNvSpPr txBox="1"/>
          <p:nvPr/>
        </p:nvSpPr>
        <p:spPr>
          <a:xfrm>
            <a:off x="218047" y="2774908"/>
            <a:ext cx="6206902" cy="2462213"/>
          </a:xfrm>
          <a:prstGeom prst="rect">
            <a:avLst/>
          </a:prstGeom>
          <a:noFill/>
        </p:spPr>
        <p:txBody>
          <a:bodyPr wrap="square" rtlCol="0">
            <a:spAutoFit/>
          </a:bodyPr>
          <a:lstStyle/>
          <a:p>
            <a:pPr algn="just"/>
            <a:r>
              <a:rPr lang="es-ES" dirty="0"/>
              <a:t>	Esperamos que el análisis haya sido útil para vosotros y que sigamos avanzando juntos en la mejora constante de vuestra organización.</a:t>
            </a:r>
          </a:p>
          <a:p>
            <a:pPr algn="just"/>
            <a:endParaRPr lang="es-ES" dirty="0"/>
          </a:p>
          <a:p>
            <a:pPr algn="just"/>
            <a:endParaRPr lang="es-ES" dirty="0"/>
          </a:p>
          <a:p>
            <a:pPr algn="just"/>
            <a:endParaRPr lang="es-ES" dirty="0"/>
          </a:p>
          <a:p>
            <a:pPr algn="just"/>
            <a:r>
              <a:rPr lang="es-ES" sz="2800" b="1" dirty="0">
                <a:ln w="22225">
                  <a:solidFill>
                    <a:schemeClr val="accent2"/>
                  </a:solidFill>
                  <a:prstDash val="solid"/>
                </a:ln>
                <a:solidFill>
                  <a:schemeClr val="accent2">
                    <a:lumMod val="40000"/>
                    <a:lumOff val="60000"/>
                  </a:schemeClr>
                </a:solidFill>
                <a:latin typeface="Bahnschrift" panose="020B0502040204020203" pitchFamily="34" charset="0"/>
              </a:rPr>
              <a:t>!</a:t>
            </a:r>
            <a:r>
              <a:rPr lang="es-ES" sz="2800" b="1">
                <a:ln w="22225">
                  <a:solidFill>
                    <a:schemeClr val="accent2"/>
                  </a:solidFill>
                  <a:prstDash val="solid"/>
                </a:ln>
                <a:solidFill>
                  <a:schemeClr val="accent2">
                    <a:lumMod val="40000"/>
                    <a:lumOff val="60000"/>
                  </a:schemeClr>
                </a:solidFill>
                <a:latin typeface="Bahnschrift" panose="020B0502040204020203" pitchFamily="34" charset="0"/>
              </a:rPr>
              <a:t>Gracias </a:t>
            </a:r>
            <a:r>
              <a:rPr lang="es-ES" sz="2800" b="1" dirty="0">
                <a:ln w="22225">
                  <a:solidFill>
                    <a:schemeClr val="accent2"/>
                  </a:solidFill>
                  <a:prstDash val="solid"/>
                </a:ln>
                <a:solidFill>
                  <a:schemeClr val="accent2">
                    <a:lumMod val="40000"/>
                    <a:lumOff val="60000"/>
                  </a:schemeClr>
                </a:solidFill>
                <a:latin typeface="Bahnschrift" panose="020B0502040204020203" pitchFamily="34" charset="0"/>
              </a:rPr>
              <a:t>por contar con </a:t>
            </a:r>
            <a:r>
              <a:rPr lang="es-ES" sz="2800" b="1">
                <a:ln w="22225">
                  <a:solidFill>
                    <a:schemeClr val="accent2"/>
                  </a:solidFill>
                  <a:prstDash val="solid"/>
                </a:ln>
                <a:solidFill>
                  <a:schemeClr val="accent2">
                    <a:lumMod val="40000"/>
                    <a:lumOff val="60000"/>
                  </a:schemeClr>
                </a:solidFill>
                <a:latin typeface="Bahnschrift" panose="020B0502040204020203" pitchFamily="34" charset="0"/>
              </a:rPr>
              <a:t>nosotras!</a:t>
            </a:r>
            <a:endParaRPr lang="es-ES" sz="2800" dirty="0">
              <a:latin typeface="Bahnschrift" panose="020B0502040204020203" pitchFamily="34" charset="0"/>
            </a:endParaRPr>
          </a:p>
          <a:p>
            <a:endParaRPr lang="es-ES" dirty="0"/>
          </a:p>
        </p:txBody>
      </p:sp>
      <p:pic>
        <p:nvPicPr>
          <p:cNvPr id="6" name="Imagen 5">
            <a:extLst>
              <a:ext uri="{FF2B5EF4-FFF2-40B4-BE49-F238E27FC236}">
                <a16:creationId xmlns:a16="http://schemas.microsoft.com/office/drawing/2014/main" id="{2744B9A9-2663-8ED5-A8FE-9F8101760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949" y="225083"/>
            <a:ext cx="5767051" cy="6407834"/>
          </a:xfrm>
          <a:prstGeom prst="rect">
            <a:avLst/>
          </a:prstGeom>
          <a:ln>
            <a:noFill/>
          </a:ln>
          <a:effectLst>
            <a:softEdge rad="112500"/>
          </a:effectLst>
        </p:spPr>
      </p:pic>
      <p:sp>
        <p:nvSpPr>
          <p:cNvPr id="8" name="CuadroTexto 7">
            <a:extLst>
              <a:ext uri="{FF2B5EF4-FFF2-40B4-BE49-F238E27FC236}">
                <a16:creationId xmlns:a16="http://schemas.microsoft.com/office/drawing/2014/main" id="{B91DA45A-9C2F-5056-AE3A-161BD6DD6307}"/>
              </a:ext>
            </a:extLst>
          </p:cNvPr>
          <p:cNvSpPr txBox="1"/>
          <p:nvPr/>
        </p:nvSpPr>
        <p:spPr>
          <a:xfrm>
            <a:off x="272326" y="501949"/>
            <a:ext cx="6098344" cy="1754326"/>
          </a:xfrm>
          <a:prstGeom prst="rect">
            <a:avLst/>
          </a:prstGeom>
          <a:noFill/>
        </p:spPr>
        <p:txBody>
          <a:bodyPr wrap="square">
            <a:spAutoFit/>
          </a:bodyPr>
          <a:lstStyle/>
          <a:p>
            <a:r>
              <a:rPr lang="es-ES" dirty="0"/>
              <a:t>	Se recomienda </a:t>
            </a:r>
            <a:r>
              <a:rPr lang="es-ES" b="1" dirty="0"/>
              <a:t>establecer un procedimiento claro y estandarizado </a:t>
            </a:r>
            <a:r>
              <a:rPr lang="es-ES" dirty="0"/>
              <a:t>para la correcta implementación y registro de los datos, asegurando que todo el personal con acceso comprenda cómo deben cumplimentarse los formularios. </a:t>
            </a:r>
            <a:r>
              <a:rPr lang="es-ES" b="1" u="sng" dirty="0"/>
              <a:t>En este sentido, nuestra consultoría está preparada para ofrecer un sistema ágil y eficiente que facilite esta mejora.</a:t>
            </a:r>
            <a:endParaRPr lang="es-ES" dirty="0"/>
          </a:p>
        </p:txBody>
      </p:sp>
    </p:spTree>
    <p:extLst>
      <p:ext uri="{BB962C8B-B14F-4D97-AF65-F5344CB8AC3E}">
        <p14:creationId xmlns:p14="http://schemas.microsoft.com/office/powerpoint/2010/main" val="25947225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913</Words>
  <Application>Microsoft Office PowerPoint</Application>
  <PresentationFormat>Panorámica</PresentationFormat>
  <Paragraphs>43</Paragraphs>
  <Slides>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Bahnschrift</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usuario</dc:creator>
  <cp:lastModifiedBy>usuario</cp:lastModifiedBy>
  <cp:revision>93</cp:revision>
  <dcterms:created xsi:type="dcterms:W3CDTF">2025-06-16T11:54:51Z</dcterms:created>
  <dcterms:modified xsi:type="dcterms:W3CDTF">2025-06-19T09:36:44Z</dcterms:modified>
</cp:coreProperties>
</file>